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6"/>
  </p:notesMasterIdLst>
  <p:sldIdLst>
    <p:sldId id="256" r:id="rId2"/>
    <p:sldId id="272" r:id="rId3"/>
    <p:sldId id="288" r:id="rId4"/>
    <p:sldId id="287" r:id="rId5"/>
    <p:sldId id="261" r:id="rId6"/>
    <p:sldId id="276" r:id="rId7"/>
    <p:sldId id="285" r:id="rId8"/>
    <p:sldId id="286" r:id="rId9"/>
    <p:sldId id="257" r:id="rId10"/>
    <p:sldId id="279" r:id="rId11"/>
    <p:sldId id="273" r:id="rId12"/>
    <p:sldId id="277" r:id="rId13"/>
    <p:sldId id="278" r:id="rId14"/>
    <p:sldId id="283" r:id="rId15"/>
    <p:sldId id="284" r:id="rId16"/>
    <p:sldId id="281" r:id="rId17"/>
    <p:sldId id="266" r:id="rId18"/>
    <p:sldId id="289" r:id="rId19"/>
    <p:sldId id="290" r:id="rId20"/>
    <p:sldId id="282" r:id="rId21"/>
    <p:sldId id="267" r:id="rId22"/>
    <p:sldId id="291" r:id="rId23"/>
    <p:sldId id="269" r:id="rId24"/>
    <p:sldId id="270" r:id="rId25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8" autoAdjust="0"/>
    <p:restoredTop sz="94614" autoAdjust="0"/>
  </p:normalViewPr>
  <p:slideViewPr>
    <p:cSldViewPr snapToGrid="0" snapToObjects="1">
      <p:cViewPr varScale="1">
        <p:scale>
          <a:sx n="132" d="100"/>
          <a:sy n="132" d="100"/>
        </p:scale>
        <p:origin x="-120" y="-89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43654466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5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ctrTitle"/>
          </p:nvPr>
        </p:nvSpPr>
        <p:spPr>
          <a:xfrm>
            <a:off x="317487" y="1140713"/>
            <a:ext cx="8431119" cy="1258312"/>
          </a:xfrm>
          <a:prstGeom prst="rect">
            <a:avLst/>
          </a:prstGeom>
          <a:solidFill>
            <a:schemeClr val="bg1"/>
          </a:solidFill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3600" dirty="0" smtClean="0">
                <a:solidFill>
                  <a:srgbClr val="000000"/>
                </a:solidFill>
              </a:rPr>
              <a:t>An Academic Perspective on Mobility – Capital, Power, and Belonging</a:t>
            </a:r>
            <a:endParaRPr lang="en" sz="3600" dirty="0">
              <a:solidFill>
                <a:srgbClr val="000000"/>
              </a:solidFill>
            </a:endParaRPr>
          </a:p>
        </p:txBody>
      </p:sp>
      <p:sp>
        <p:nvSpPr>
          <p:cNvPr id="55" name="Shape 55"/>
          <p:cNvSpPr txBox="1">
            <a:spLocks noGrp="1"/>
          </p:cNvSpPr>
          <p:nvPr>
            <p:ph type="subTitle" idx="1"/>
          </p:nvPr>
        </p:nvSpPr>
        <p:spPr>
          <a:xfrm>
            <a:off x="870157" y="3455229"/>
            <a:ext cx="2598713" cy="625468"/>
          </a:xfrm>
          <a:prstGeom prst="rect">
            <a:avLst/>
          </a:prstGeom>
          <a:solidFill>
            <a:schemeClr val="tx1"/>
          </a:solidFill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b="1" dirty="0" smtClean="0">
                <a:solidFill>
                  <a:schemeClr val="bg1"/>
                </a:solidFill>
              </a:rPr>
              <a:t>Sean </a:t>
            </a:r>
            <a:r>
              <a:rPr lang="en" b="1" dirty="0">
                <a:solidFill>
                  <a:schemeClr val="bg1"/>
                </a:solidFill>
              </a:rPr>
              <a:t>Casey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i="1" dirty="0" smtClean="0"/>
              <a:t>Digital Nomad</a:t>
            </a:r>
            <a:endParaRPr lang="en-US" i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/>
              <a:t>“The 21</a:t>
            </a:r>
            <a:r>
              <a:rPr lang="en-US" sz="2400" baseline="30000" dirty="0"/>
              <a:t>st</a:t>
            </a:r>
            <a:r>
              <a:rPr lang="en-US" sz="2400" dirty="0"/>
              <a:t> century will be the millennium which resurrects for humans a dilemma which has been dormant for 10,000 years – humans will be able to ask themselves</a:t>
            </a:r>
            <a:r>
              <a:rPr lang="en-US" sz="2400" b="1" dirty="0"/>
              <a:t>: </a:t>
            </a:r>
            <a:r>
              <a:rPr lang="en-US" sz="2400" dirty="0"/>
              <a:t>‘Am I a Nomad or a Settler?</a:t>
            </a:r>
            <a:r>
              <a:rPr lang="en-US" sz="2400" dirty="0" smtClean="0"/>
              <a:t>’”</a:t>
            </a:r>
            <a:endParaRPr lang="en-US" sz="2400" dirty="0"/>
          </a:p>
          <a:p>
            <a:r>
              <a:rPr lang="en-US" sz="2400" dirty="0" smtClean="0"/>
              <a:t>- from </a:t>
            </a:r>
            <a:r>
              <a:rPr lang="en-US" sz="2400" i="1" dirty="0" smtClean="0"/>
              <a:t>Digital Nomad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758869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Location Independence</a:t>
            </a:r>
            <a:endParaRPr lang="en-US" dirty="0"/>
          </a:p>
        </p:txBody>
      </p:sp>
      <p:pic>
        <p:nvPicPr>
          <p:cNvPr id="4" name="Shape 63" descr="four-hour-ww.jp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11700" y="1161825"/>
            <a:ext cx="2218682" cy="335627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3069068" y="1161825"/>
            <a:ext cx="5519460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2007</a:t>
            </a:r>
          </a:p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D.E.A.L. - </a:t>
            </a:r>
            <a:r>
              <a:rPr lang="en-US" dirty="0"/>
              <a:t>D</a:t>
            </a:r>
            <a:r>
              <a:rPr lang="en-US" dirty="0" smtClean="0"/>
              <a:t>efinition</a:t>
            </a:r>
            <a:r>
              <a:rPr lang="en-US" dirty="0"/>
              <a:t>, </a:t>
            </a:r>
            <a:r>
              <a:rPr lang="en-US" dirty="0" smtClean="0"/>
              <a:t>Elimination</a:t>
            </a:r>
            <a:r>
              <a:rPr lang="en-US" dirty="0"/>
              <a:t>, </a:t>
            </a:r>
            <a:r>
              <a:rPr lang="en-US" dirty="0" smtClean="0"/>
              <a:t>Automation</a:t>
            </a:r>
            <a:r>
              <a:rPr lang="en-US" dirty="0"/>
              <a:t>, and </a:t>
            </a:r>
            <a:r>
              <a:rPr lang="en-US" dirty="0" smtClean="0"/>
              <a:t>Liberation</a:t>
            </a:r>
          </a:p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Two broad concepts that appear everywhere for digital nomads:</a:t>
            </a:r>
          </a:p>
          <a:p>
            <a:endParaRPr lang="en-US" dirty="0" smtClean="0"/>
          </a:p>
          <a:p>
            <a:r>
              <a:rPr lang="en-US" dirty="0" smtClean="0"/>
              <a:t>	1. 80/20 principle for maximizing time (+ profits for biz)</a:t>
            </a:r>
          </a:p>
          <a:p>
            <a:endParaRPr lang="en-US" dirty="0"/>
          </a:p>
          <a:p>
            <a:r>
              <a:rPr lang="en-US" dirty="0" smtClean="0"/>
              <a:t>	2. Location Independence</a:t>
            </a:r>
          </a:p>
        </p:txBody>
      </p:sp>
    </p:spTree>
    <p:extLst>
      <p:ext uri="{BB962C8B-B14F-4D97-AF65-F5344CB8AC3E}">
        <p14:creationId xmlns:p14="http://schemas.microsoft.com/office/powerpoint/2010/main" val="41559852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Location Independence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/>
              <a:t>“L for Liberation is the mobile manifesto for the globally inclined… Liberation is not about cheap travel; it is about forever breaking the bonds that confine you to a single location</a:t>
            </a:r>
            <a:r>
              <a:rPr lang="en-US" sz="2400" dirty="0" smtClean="0"/>
              <a:t>”</a:t>
            </a:r>
          </a:p>
          <a:p>
            <a:r>
              <a:rPr lang="en-US" sz="2400" dirty="0" smtClean="0"/>
              <a:t>- from </a:t>
            </a:r>
            <a:r>
              <a:rPr lang="en-US" sz="2400" i="1" dirty="0" smtClean="0"/>
              <a:t>The 4-Hour Workweek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19584554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Location Independence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Freedom/Success != money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Freedom/Success == time + </a:t>
            </a:r>
            <a:r>
              <a:rPr lang="en-US" b="1" dirty="0" smtClean="0"/>
              <a:t>mobility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This central belief is what unites digital nomads as a community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“because </a:t>
            </a:r>
            <a:r>
              <a:rPr lang="en-US" dirty="0"/>
              <a:t>of its ideological roots, ‘digital nomad’ has simultaneously become a category for classifying individuals with particular habits and values, and a trope signifying a utopian mastery of one’s spatiotemporal </a:t>
            </a:r>
            <a:r>
              <a:rPr lang="en-US" dirty="0" smtClean="0"/>
              <a:t>circumstance” - </a:t>
            </a:r>
            <a:r>
              <a:rPr lang="en-US" i="1" dirty="0" smtClean="0"/>
              <a:t>me</a:t>
            </a: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u="sng" dirty="0" smtClean="0"/>
              <a:t>Translation</a:t>
            </a:r>
            <a:r>
              <a:rPr lang="en-US" dirty="0" smtClean="0"/>
              <a:t>: “Digital nomad” isn’t just a term for categorizing a lifestyle, it is also a metaphor for being in complete control of time and space (i.e., location).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7498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Digital Nomad: master of time and space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08227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Digital Nomad: master of time and space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0861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What is mobility?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1700" y="1422954"/>
            <a:ext cx="8520600" cy="2935251"/>
          </a:xfrm>
        </p:spPr>
        <p:txBody>
          <a:bodyPr/>
          <a:lstStyle/>
          <a:p>
            <a:pPr marL="342900" lvl="0" indent="-342900">
              <a:buFont typeface="Arial"/>
              <a:buChar char="•"/>
            </a:pPr>
            <a:r>
              <a:rPr lang="en-US" sz="2400" dirty="0"/>
              <a:t>mobility = potential mobility (“motility”) + </a:t>
            </a:r>
            <a:r>
              <a:rPr lang="en-US" sz="2400" dirty="0" smtClean="0"/>
              <a:t>movement</a:t>
            </a:r>
          </a:p>
          <a:p>
            <a:pPr marL="342900" lvl="0" indent="-342900">
              <a:buFont typeface="Arial"/>
              <a:buChar char="•"/>
            </a:pPr>
            <a:r>
              <a:rPr lang="en-US" sz="2400" dirty="0" smtClean="0"/>
              <a:t>Aspects of mobility</a:t>
            </a:r>
          </a:p>
          <a:p>
            <a:pPr lvl="2"/>
            <a:r>
              <a:rPr lang="en-US" sz="2000" dirty="0"/>
              <a:t> </a:t>
            </a:r>
            <a:r>
              <a:rPr lang="en-US" sz="2000" dirty="0" smtClean="0"/>
              <a:t>           - capital</a:t>
            </a:r>
          </a:p>
          <a:p>
            <a:pPr lvl="2"/>
            <a:r>
              <a:rPr lang="en-US" sz="2000" dirty="0" smtClean="0"/>
              <a:t>            - power</a:t>
            </a:r>
          </a:p>
          <a:p>
            <a:pPr lvl="2"/>
            <a:r>
              <a:rPr lang="en-US" sz="2000" dirty="0"/>
              <a:t> </a:t>
            </a:r>
            <a:r>
              <a:rPr lang="en-US" sz="2000" dirty="0" smtClean="0"/>
              <a:t>           - belonging (identity)</a:t>
            </a:r>
            <a:endParaRPr lang="en-US" sz="2000" dirty="0"/>
          </a:p>
          <a:p>
            <a:r>
              <a:rPr lang="en-US" dirty="0" smtClean="0"/>
              <a:t>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31432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60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dirty="0">
                <a:solidFill>
                  <a:srgbClr val="000000"/>
                </a:solidFill>
              </a:rPr>
              <a:t>Mobility as </a:t>
            </a:r>
            <a:r>
              <a:rPr lang="en" dirty="0" smtClean="0">
                <a:solidFill>
                  <a:srgbClr val="000000"/>
                </a:solidFill>
              </a:rPr>
              <a:t>Capital</a:t>
            </a:r>
            <a:r>
              <a:rPr lang="en-US" dirty="0" smtClean="0">
                <a:solidFill>
                  <a:srgbClr val="000000"/>
                </a:solidFill>
              </a:rPr>
              <a:t>: Is it capital?</a:t>
            </a:r>
            <a:endParaRPr lang="en" dirty="0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11699" y="1353147"/>
            <a:ext cx="5134049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Capital is not just money</a:t>
            </a: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            - anything that can store value and be exchanged</a:t>
            </a:r>
          </a:p>
          <a:p>
            <a:pPr lvl="4"/>
            <a:endParaRPr lang="en-US" dirty="0" smtClean="0">
              <a:solidFill>
                <a:schemeClr val="tx1"/>
              </a:solidFill>
            </a:endParaRPr>
          </a:p>
          <a:p>
            <a:pPr lvl="4"/>
            <a:r>
              <a:rPr lang="en-US" dirty="0" smtClean="0">
                <a:solidFill>
                  <a:schemeClr val="tx1"/>
                </a:solidFill>
              </a:rPr>
              <a:t>            - e.g., economic, human, social, cultural</a:t>
            </a:r>
          </a:p>
          <a:p>
            <a:pPr marL="285750" indent="-285750">
              <a:buFont typeface="Arial"/>
              <a:buChar char="•"/>
            </a:pPr>
            <a:endParaRPr lang="en-US" dirty="0" smtClean="0">
              <a:solidFill>
                <a:schemeClr val="tx1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Is mobility capital?</a:t>
            </a: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            - </a:t>
            </a:r>
            <a:r>
              <a:rPr lang="en-US" dirty="0" smtClean="0"/>
              <a:t>Is </a:t>
            </a:r>
            <a:r>
              <a:rPr lang="en-US" dirty="0"/>
              <a:t>it in limited </a:t>
            </a:r>
            <a:r>
              <a:rPr lang="en-US" dirty="0" smtClean="0"/>
              <a:t>supply or unevenly distributed?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            - Can its value be stored?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            - Can </a:t>
            </a:r>
            <a:r>
              <a:rPr lang="en-US" dirty="0"/>
              <a:t>it be exchanged for other types of capital?</a:t>
            </a: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pPr marL="285750" indent="-285750">
              <a:buFont typeface="Arial"/>
              <a:buChar char="•"/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 descr="advance_to_go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1373" y="1005725"/>
            <a:ext cx="3289300" cy="24638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60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dirty="0">
                <a:solidFill>
                  <a:srgbClr val="000000"/>
                </a:solidFill>
              </a:rPr>
              <a:t>Mobility as </a:t>
            </a:r>
            <a:r>
              <a:rPr lang="en" dirty="0" smtClean="0">
                <a:solidFill>
                  <a:srgbClr val="000000"/>
                </a:solidFill>
              </a:rPr>
              <a:t>Capital</a:t>
            </a:r>
            <a:r>
              <a:rPr lang="en-US" dirty="0" smtClean="0">
                <a:solidFill>
                  <a:srgbClr val="000000"/>
                </a:solidFill>
              </a:rPr>
              <a:t>: Spending and Accumulation</a:t>
            </a:r>
            <a:endParaRPr lang="en" dirty="0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11700" y="1353147"/>
            <a:ext cx="5134049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2" indent="-285750">
              <a:buFont typeface="Arial"/>
              <a:buChar char="•"/>
            </a:pPr>
            <a:r>
              <a:rPr lang="en-US" sz="1800" dirty="0" smtClean="0"/>
              <a:t>accumulation practices</a:t>
            </a:r>
          </a:p>
          <a:p>
            <a:pPr lvl="2"/>
            <a:endParaRPr lang="en-US" dirty="0"/>
          </a:p>
          <a:p>
            <a:pPr lvl="3"/>
            <a:r>
              <a:rPr lang="en-US" dirty="0" smtClean="0"/>
              <a:t>	- remote </a:t>
            </a:r>
            <a:r>
              <a:rPr lang="en-US" dirty="0"/>
              <a:t>job</a:t>
            </a:r>
          </a:p>
          <a:p>
            <a:pPr lvl="3"/>
            <a:r>
              <a:rPr lang="en-US" dirty="0" smtClean="0"/>
              <a:t>	- getting </a:t>
            </a:r>
            <a:r>
              <a:rPr lang="en-US" dirty="0"/>
              <a:t>rid of lease</a:t>
            </a:r>
          </a:p>
          <a:p>
            <a:pPr lvl="3"/>
            <a:r>
              <a:rPr lang="en-US" dirty="0" smtClean="0"/>
              <a:t>	- putting </a:t>
            </a:r>
            <a:r>
              <a:rPr lang="en-US" dirty="0"/>
              <a:t>possessions in storage</a:t>
            </a:r>
          </a:p>
          <a:p>
            <a:pPr lvl="3"/>
            <a:r>
              <a:rPr lang="en-US" dirty="0"/>
              <a:t>	- credit card churning / airline miles</a:t>
            </a:r>
          </a:p>
          <a:p>
            <a:pPr lvl="3"/>
            <a:endParaRPr lang="en-US" dirty="0" smtClean="0"/>
          </a:p>
          <a:p>
            <a:pPr marL="285750" lvl="2" indent="-285750">
              <a:buFont typeface="Arial"/>
              <a:buChar char="•"/>
            </a:pPr>
            <a:r>
              <a:rPr lang="en-US" sz="1800" dirty="0" smtClean="0"/>
              <a:t>spending practices</a:t>
            </a:r>
          </a:p>
          <a:p>
            <a:pPr lvl="2"/>
            <a:endParaRPr lang="en-US" dirty="0"/>
          </a:p>
          <a:p>
            <a:pPr lvl="3"/>
            <a:r>
              <a:rPr lang="en-US" dirty="0" smtClean="0"/>
              <a:t>	- travel</a:t>
            </a:r>
            <a:endParaRPr lang="en-US" dirty="0"/>
          </a:p>
          <a:p>
            <a:pPr lvl="3"/>
            <a:r>
              <a:rPr lang="en-US" dirty="0" smtClean="0"/>
              <a:t>	- flying </a:t>
            </a:r>
            <a:r>
              <a:rPr lang="en-US" dirty="0"/>
              <a:t>business class with </a:t>
            </a:r>
            <a:r>
              <a:rPr lang="en-US" dirty="0" smtClean="0"/>
              <a:t>miles</a:t>
            </a:r>
          </a:p>
          <a:p>
            <a:pPr lvl="3"/>
            <a:r>
              <a:rPr lang="en-US" dirty="0"/>
              <a:t>	</a:t>
            </a:r>
            <a:r>
              <a:rPr lang="en-US" dirty="0" smtClean="0"/>
              <a:t>- for-profit travel blogging</a:t>
            </a:r>
            <a:endParaRPr lang="en-US" dirty="0"/>
          </a:p>
          <a:p>
            <a:pPr lvl="3"/>
            <a:r>
              <a:rPr lang="en-US" dirty="0" smtClean="0"/>
              <a:t>	- NOMAD </a:t>
            </a:r>
            <a:r>
              <a:rPr lang="en-US" dirty="0"/>
              <a:t>CRUISE</a:t>
            </a:r>
            <a:r>
              <a:rPr lang="en-US" dirty="0" smtClean="0"/>
              <a:t>!</a:t>
            </a:r>
          </a:p>
          <a:p>
            <a:pPr lvl="3"/>
            <a:endParaRPr lang="en-US" dirty="0"/>
          </a:p>
        </p:txBody>
      </p:sp>
      <p:pic>
        <p:nvPicPr>
          <p:cNvPr id="4" name="Picture 3" descr="advance_to_go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1373" y="1005725"/>
            <a:ext cx="3289300" cy="246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7698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60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dirty="0">
                <a:solidFill>
                  <a:srgbClr val="000000"/>
                </a:solidFill>
              </a:rPr>
              <a:t>Mobility as </a:t>
            </a:r>
            <a:r>
              <a:rPr lang="en" dirty="0" smtClean="0">
                <a:solidFill>
                  <a:srgbClr val="000000"/>
                </a:solidFill>
              </a:rPr>
              <a:t>Capital</a:t>
            </a:r>
            <a:r>
              <a:rPr lang="en-US" dirty="0" smtClean="0">
                <a:solidFill>
                  <a:srgbClr val="000000"/>
                </a:solidFill>
              </a:rPr>
              <a:t>: “Location Independence” vs. </a:t>
            </a:r>
            <a:r>
              <a:rPr lang="en-US" dirty="0" smtClean="0">
                <a:solidFill>
                  <a:srgbClr val="000000"/>
                </a:solidFill>
              </a:rPr>
              <a:t>“Digital Nomad”</a:t>
            </a:r>
            <a:endParaRPr lang="en" dirty="0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11700" y="1872668"/>
            <a:ext cx="541967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2" indent="-285750">
              <a:buFont typeface="Arial"/>
              <a:buChar char="•"/>
            </a:pPr>
            <a:r>
              <a:rPr lang="en-US" dirty="0"/>
              <a:t>Location </a:t>
            </a:r>
            <a:r>
              <a:rPr lang="en-US" dirty="0" smtClean="0"/>
              <a:t>Independence == </a:t>
            </a:r>
            <a:r>
              <a:rPr lang="en-US" b="1" dirty="0" smtClean="0"/>
              <a:t>Accumulating</a:t>
            </a:r>
            <a:r>
              <a:rPr lang="en-US" dirty="0" smtClean="0"/>
              <a:t> potential mobility?</a:t>
            </a:r>
          </a:p>
          <a:p>
            <a:pPr marL="285750" lvl="2" indent="-285750">
              <a:buFont typeface="Arial"/>
              <a:buChar char="•"/>
            </a:pPr>
            <a:endParaRPr lang="en-US" dirty="0"/>
          </a:p>
          <a:p>
            <a:pPr marL="285750" lvl="2" indent="-285750">
              <a:buFont typeface="Arial"/>
              <a:buChar char="•"/>
            </a:pPr>
            <a:r>
              <a:rPr lang="en-US" dirty="0" smtClean="0"/>
              <a:t>Digital Nomad == </a:t>
            </a:r>
            <a:r>
              <a:rPr lang="en-US" b="1" dirty="0" smtClean="0"/>
              <a:t>Spending</a:t>
            </a:r>
            <a:r>
              <a:rPr lang="en-US" dirty="0" smtClean="0"/>
              <a:t> potential mobility?</a:t>
            </a:r>
            <a:endParaRPr lang="en-US" dirty="0"/>
          </a:p>
        </p:txBody>
      </p:sp>
      <p:pic>
        <p:nvPicPr>
          <p:cNvPr id="4" name="Picture 3" descr="advance_to_go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1373" y="1005725"/>
            <a:ext cx="3289300" cy="246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526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700" y="128142"/>
            <a:ext cx="8520600" cy="841800"/>
          </a:xfrm>
        </p:spPr>
        <p:txBody>
          <a:bodyPr/>
          <a:lstStyle/>
          <a:p>
            <a:r>
              <a:rPr lang="en-US" dirty="0" smtClean="0"/>
              <a:t>Our Agenda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46837" y="1293592"/>
            <a:ext cx="6391493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00050" indent="-400050">
              <a:buAutoNum type="romanUcPeriod"/>
            </a:pPr>
            <a:r>
              <a:rPr lang="en-US" sz="1800" dirty="0" smtClean="0"/>
              <a:t>My Street Cred</a:t>
            </a:r>
          </a:p>
          <a:p>
            <a:pPr marL="400050" indent="-400050">
              <a:buAutoNum type="romanUcPeriod"/>
            </a:pPr>
            <a:endParaRPr lang="en-US" sz="1800" dirty="0"/>
          </a:p>
          <a:p>
            <a:pPr marL="400050" indent="-400050">
              <a:buAutoNum type="romanUcPeriod"/>
            </a:pPr>
            <a:r>
              <a:rPr lang="en-US" sz="1800" dirty="0" smtClean="0"/>
              <a:t>What is anthropology and where do digital nomads fit in?</a:t>
            </a:r>
          </a:p>
          <a:p>
            <a:pPr marL="400050" indent="-400050">
              <a:buAutoNum type="romanUcPeriod"/>
            </a:pPr>
            <a:endParaRPr lang="en-US" sz="1800" dirty="0"/>
          </a:p>
          <a:p>
            <a:pPr marL="400050" indent="-400050">
              <a:buAutoNum type="romanUcPeriod"/>
            </a:pPr>
            <a:r>
              <a:rPr lang="en-US" sz="1800" dirty="0" smtClean="0"/>
              <a:t>Overview of my research</a:t>
            </a:r>
          </a:p>
          <a:p>
            <a:pPr marL="400050" indent="-400050">
              <a:buAutoNum type="romanUcPeriod"/>
            </a:pPr>
            <a:endParaRPr lang="en-US" sz="1800" dirty="0"/>
          </a:p>
          <a:p>
            <a:pPr marL="400050" indent="-400050">
              <a:buAutoNum type="romanUcPeriod"/>
            </a:pPr>
            <a:r>
              <a:rPr lang="en-US" sz="1800" dirty="0" smtClean="0"/>
              <a:t>Overview of Digital Nomads and Location Independence</a:t>
            </a:r>
          </a:p>
          <a:p>
            <a:pPr marL="400050" indent="-400050">
              <a:buAutoNum type="romanUcPeriod"/>
            </a:pPr>
            <a:endParaRPr lang="en-US" sz="1800" dirty="0"/>
          </a:p>
          <a:p>
            <a:pPr marL="400050" indent="-400050">
              <a:buAutoNum type="romanUcPeriod"/>
            </a:pPr>
            <a:r>
              <a:rPr lang="en-US" sz="1800" dirty="0" smtClean="0"/>
              <a:t>Mobility: capital, power, and belonging</a:t>
            </a:r>
          </a:p>
          <a:p>
            <a:pPr marL="400050" indent="-400050">
              <a:buAutoNum type="romanUcPeriod"/>
            </a:pPr>
            <a:endParaRPr lang="en-US" sz="1800" dirty="0"/>
          </a:p>
          <a:p>
            <a:pPr marL="400050" indent="-400050">
              <a:buAutoNum type="romanUcPeriod"/>
            </a:pPr>
            <a:r>
              <a:rPr lang="en-US" sz="1800" dirty="0" smtClean="0"/>
              <a:t>Potential of Digital Nomads to Change</a:t>
            </a:r>
            <a:r>
              <a:rPr lang="is-IS" sz="1800" dirty="0" smtClean="0"/>
              <a:t>… Everything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4365266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60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/>
            <a:r>
              <a:rPr lang="en-US" dirty="0">
                <a:solidFill>
                  <a:srgbClr val="FFFFFF"/>
                </a:solidFill>
              </a:rPr>
              <a:t>Mobility as Power</a:t>
            </a:r>
            <a:endParaRPr lang="en" dirty="0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0" y="1732487"/>
            <a:ext cx="4572000" cy="1323439"/>
          </a:xfrm>
          <a:prstGeom prst="rect">
            <a:avLst/>
          </a:prstGeom>
          <a:solidFill>
            <a:schemeClr val="tx1"/>
          </a:solidFill>
        </p:spPr>
        <p:txBody>
          <a:bodyPr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600" dirty="0" smtClean="0">
                <a:solidFill>
                  <a:srgbClr val="FFFFFF"/>
                </a:solidFill>
              </a:rPr>
              <a:t>Potential mobility is not </a:t>
            </a:r>
            <a:r>
              <a:rPr lang="en-US" sz="1600" dirty="0">
                <a:solidFill>
                  <a:srgbClr val="FFFFFF"/>
                </a:solidFill>
              </a:rPr>
              <a:t>evenly distributed</a:t>
            </a:r>
          </a:p>
          <a:p>
            <a:pPr marL="285750" indent="-285750">
              <a:buFont typeface="Arial"/>
              <a:buChar char="•"/>
            </a:pPr>
            <a:endParaRPr lang="en-US" sz="1600" dirty="0">
              <a:solidFill>
                <a:srgbClr val="FFFFFF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1600" dirty="0" smtClean="0">
                <a:solidFill>
                  <a:srgbClr val="FFFFFF"/>
                </a:solidFill>
              </a:rPr>
              <a:t>Depends on relative immobility of others</a:t>
            </a:r>
          </a:p>
          <a:p>
            <a:pPr marL="285750" indent="-285750">
              <a:buFont typeface="Arial"/>
              <a:buChar char="•"/>
            </a:pPr>
            <a:endParaRPr lang="en-US" sz="1600" dirty="0" smtClean="0">
              <a:solidFill>
                <a:srgbClr val="FFFFFF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1600" dirty="0" smtClean="0">
                <a:solidFill>
                  <a:srgbClr val="FFFFFF"/>
                </a:solidFill>
              </a:rPr>
              <a:t>Associated with success and sophistication</a:t>
            </a:r>
          </a:p>
        </p:txBody>
      </p:sp>
    </p:spTree>
    <p:extLst>
      <p:ext uri="{BB962C8B-B14F-4D97-AF65-F5344CB8AC3E}">
        <p14:creationId xmlns:p14="http://schemas.microsoft.com/office/powerpoint/2010/main" val="41794042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US" dirty="0" smtClean="0"/>
              <a:t>Mobility as belonging</a:t>
            </a:r>
            <a:endParaRPr lang="en" dirty="0"/>
          </a:p>
        </p:txBody>
      </p:sp>
      <p:pic>
        <p:nvPicPr>
          <p:cNvPr id="136" name="Shape 136" descr="new-yorker-internet-dog.jpe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82951" y="970624"/>
            <a:ext cx="3661049" cy="407022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311700" y="1552311"/>
            <a:ext cx="5250155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“</a:t>
            </a:r>
            <a:r>
              <a:rPr lang="en-US" i="1" dirty="0" err="1" smtClean="0"/>
              <a:t>movo</a:t>
            </a:r>
            <a:r>
              <a:rPr lang="en-US" i="1" dirty="0" smtClean="0"/>
              <a:t> ergo sum</a:t>
            </a:r>
            <a:r>
              <a:rPr lang="en-US" dirty="0" smtClean="0"/>
              <a:t>” – becoming through movement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Travel, especially, is supposed to be transformative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/>
              <a:t>D</a:t>
            </a:r>
            <a:r>
              <a:rPr lang="en-US" dirty="0" smtClean="0"/>
              <a:t>igital nomads very focused on growth and transformation</a:t>
            </a:r>
          </a:p>
          <a:p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Shape our identities by sharing stories of growth on the road</a:t>
            </a:r>
          </a:p>
          <a:p>
            <a:r>
              <a:rPr lang="en-US" dirty="0"/>
              <a:t> </a:t>
            </a:r>
            <a:r>
              <a:rPr lang="en-US" dirty="0" smtClean="0"/>
              <a:t>           - process of “witnessing and testifying”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Mobility on the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1700" y="1354511"/>
            <a:ext cx="8520600" cy="2849762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How are we spending/accumulating mobility </a:t>
            </a:r>
            <a:r>
              <a:rPr lang="en-US" b="1" dirty="0" smtClean="0">
                <a:solidFill>
                  <a:srgbClr val="000000"/>
                </a:solidFill>
              </a:rPr>
              <a:t>capital</a:t>
            </a:r>
            <a:r>
              <a:rPr lang="en-US" dirty="0" smtClean="0">
                <a:solidFill>
                  <a:srgbClr val="000000"/>
                </a:solidFill>
              </a:rPr>
              <a:t>?</a:t>
            </a:r>
          </a:p>
          <a:p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How is our voyage enabled by mobility </a:t>
            </a:r>
            <a:r>
              <a:rPr lang="en-US" b="1" dirty="0" smtClean="0">
                <a:solidFill>
                  <a:srgbClr val="000000"/>
                </a:solidFill>
              </a:rPr>
              <a:t>power</a:t>
            </a:r>
            <a:r>
              <a:rPr lang="en-US" dirty="0" smtClean="0">
                <a:solidFill>
                  <a:srgbClr val="000000"/>
                </a:solidFill>
              </a:rPr>
              <a:t> dynamics?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How are we using mobility to </a:t>
            </a:r>
            <a:r>
              <a:rPr lang="en-US" b="1" dirty="0" smtClean="0">
                <a:solidFill>
                  <a:srgbClr val="000000"/>
                </a:solidFill>
              </a:rPr>
              <a:t>belong </a:t>
            </a:r>
            <a:r>
              <a:rPr lang="en-US" dirty="0" smtClean="0">
                <a:solidFill>
                  <a:srgbClr val="000000"/>
                </a:solidFill>
              </a:rPr>
              <a:t>to a tribe?</a:t>
            </a:r>
          </a:p>
          <a:p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5" name="Picture 4" descr="nomad cruise graphic 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8806" y="445025"/>
            <a:ext cx="4689262" cy="665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2487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US" dirty="0" smtClean="0"/>
              <a:t>Concluding Thoughts</a:t>
            </a:r>
            <a:endParaRPr lang="en" dirty="0"/>
          </a:p>
        </p:txBody>
      </p:sp>
      <p:pic>
        <p:nvPicPr>
          <p:cNvPr id="147" name="Shape 147" descr="digital-nomad-book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59137" y="1136425"/>
            <a:ext cx="2425724" cy="3770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700" y="159946"/>
            <a:ext cx="8520600" cy="841800"/>
          </a:xfrm>
        </p:spPr>
        <p:txBody>
          <a:bodyPr/>
          <a:lstStyle/>
          <a:p>
            <a:r>
              <a:rPr lang="en-US" dirty="0" smtClean="0"/>
              <a:t>Street Cred: Digital Nomad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910130" y="1001746"/>
            <a:ext cx="5064050" cy="4031873"/>
          </a:xfrm>
          <a:prstGeom prst="rect">
            <a:avLst/>
          </a:prstGeom>
          <a:solidFill>
            <a:schemeClr val="tx1">
              <a:alpha val="43000"/>
            </a:schemeClr>
          </a:solidFill>
        </p:spPr>
        <p:txBody>
          <a:bodyPr wrap="square" rtlCol="0">
            <a:spAutoFit/>
          </a:bodyPr>
          <a:lstStyle/>
          <a:p>
            <a:pPr marL="285750" lvl="0" indent="-285750">
              <a:buFont typeface="Arial"/>
              <a:buChar char="•"/>
            </a:pPr>
            <a:r>
              <a:rPr lang="en-US" sz="1600" dirty="0" smtClean="0">
                <a:solidFill>
                  <a:schemeClr val="bg1"/>
                </a:solidFill>
              </a:rPr>
              <a:t>Travel + work abroad since 2004</a:t>
            </a:r>
          </a:p>
          <a:p>
            <a:pPr marL="285750" lvl="0" indent="-285750">
              <a:buFont typeface="Arial"/>
              <a:buChar char="•"/>
            </a:pPr>
            <a:endParaRPr lang="en-US" sz="1600" dirty="0">
              <a:solidFill>
                <a:schemeClr val="bg1"/>
              </a:solidFill>
            </a:endParaRPr>
          </a:p>
          <a:p>
            <a:pPr marL="285750" lvl="0" indent="-285750">
              <a:buFont typeface="Arial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5 years Japan as English teacher + underpaid ski resort bum</a:t>
            </a:r>
          </a:p>
          <a:p>
            <a:pPr marL="285750" lvl="0" indent="-285750">
              <a:buFont typeface="Arial"/>
              <a:buChar char="•"/>
            </a:pPr>
            <a:endParaRPr lang="en-US" sz="1600" dirty="0" smtClean="0">
              <a:solidFill>
                <a:schemeClr val="bg1"/>
              </a:solidFill>
            </a:endParaRPr>
          </a:p>
          <a:p>
            <a:pPr marL="285750" lvl="0" indent="-285750">
              <a:buFont typeface="Arial"/>
              <a:buChar char="•"/>
            </a:pPr>
            <a:r>
              <a:rPr lang="en-US" sz="1600" dirty="0" smtClean="0">
                <a:solidFill>
                  <a:schemeClr val="bg1"/>
                </a:solidFill>
              </a:rPr>
              <a:t>2007-08 – round the world photo-journalism project</a:t>
            </a:r>
          </a:p>
          <a:p>
            <a:pPr marL="285750" lvl="0" indent="-285750">
              <a:buFont typeface="Arial"/>
              <a:buChar char="•"/>
            </a:pPr>
            <a:endParaRPr lang="en-US" sz="1600" dirty="0" smtClean="0">
              <a:solidFill>
                <a:schemeClr val="bg1"/>
              </a:solidFill>
            </a:endParaRPr>
          </a:p>
          <a:p>
            <a:pPr marL="285750" lvl="0" indent="-285750">
              <a:buFont typeface="Arial"/>
              <a:buChar char="•"/>
            </a:pPr>
            <a:r>
              <a:rPr lang="en-US" sz="1600" dirty="0" smtClean="0">
                <a:solidFill>
                  <a:schemeClr val="bg1"/>
                </a:solidFill>
              </a:rPr>
              <a:t>2010 </a:t>
            </a:r>
            <a:r>
              <a:rPr lang="en-US" sz="1600" dirty="0">
                <a:solidFill>
                  <a:schemeClr val="bg1"/>
                </a:solidFill>
              </a:rPr>
              <a:t>– started </a:t>
            </a:r>
            <a:r>
              <a:rPr lang="en-US" sz="1600" dirty="0" smtClean="0">
                <a:solidFill>
                  <a:schemeClr val="bg1"/>
                </a:solidFill>
              </a:rPr>
              <a:t>working in web; Drupal + </a:t>
            </a:r>
            <a:r>
              <a:rPr lang="en-US" sz="1600" dirty="0" err="1" smtClean="0">
                <a:solidFill>
                  <a:schemeClr val="bg1"/>
                </a:solidFill>
              </a:rPr>
              <a:t>Django</a:t>
            </a:r>
            <a:endParaRPr lang="en-US" sz="1600" dirty="0" smtClean="0">
              <a:solidFill>
                <a:schemeClr val="bg1"/>
              </a:solidFill>
            </a:endParaRPr>
          </a:p>
          <a:p>
            <a:pPr marL="285750" lvl="0" indent="-285750">
              <a:buFont typeface="Arial"/>
              <a:buChar char="•"/>
            </a:pPr>
            <a:endParaRPr lang="en-US" sz="1600" dirty="0">
              <a:solidFill>
                <a:schemeClr val="bg1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1600" dirty="0" smtClean="0">
                <a:solidFill>
                  <a:schemeClr val="bg1"/>
                </a:solidFill>
              </a:rPr>
              <a:t>2012 </a:t>
            </a:r>
            <a:r>
              <a:rPr lang="en-US" sz="1600" dirty="0">
                <a:solidFill>
                  <a:schemeClr val="bg1"/>
                </a:solidFill>
              </a:rPr>
              <a:t>– 2014 – </a:t>
            </a:r>
            <a:r>
              <a:rPr lang="en-US" sz="1600" dirty="0" smtClean="0">
                <a:solidFill>
                  <a:schemeClr val="bg1"/>
                </a:solidFill>
              </a:rPr>
              <a:t>first full-time digital nomad adventure: motorcycle </a:t>
            </a:r>
            <a:r>
              <a:rPr lang="en-US" sz="1600" dirty="0">
                <a:solidFill>
                  <a:schemeClr val="bg1"/>
                </a:solidFill>
              </a:rPr>
              <a:t>trip from USA -&gt; Tierra del </a:t>
            </a:r>
            <a:r>
              <a:rPr lang="en-US" sz="1600" dirty="0" smtClean="0">
                <a:solidFill>
                  <a:schemeClr val="bg1"/>
                </a:solidFill>
              </a:rPr>
              <a:t>Fuego</a:t>
            </a:r>
          </a:p>
          <a:p>
            <a:pPr marL="285750" indent="-285750">
              <a:buFont typeface="Arial"/>
              <a:buChar char="•"/>
            </a:pPr>
            <a:endParaRPr lang="en-US" sz="1600" dirty="0">
              <a:solidFill>
                <a:schemeClr val="bg1"/>
              </a:solidFill>
            </a:endParaRPr>
          </a:p>
          <a:p>
            <a:pPr marL="285750" lvl="0" indent="-285750">
              <a:buFont typeface="Arial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few months, few weeks, few days in </a:t>
            </a:r>
            <a:r>
              <a:rPr lang="en-US" sz="1600" dirty="0" smtClean="0">
                <a:solidFill>
                  <a:schemeClr val="bg1"/>
                </a:solidFill>
              </a:rPr>
              <a:t>lots of places in between</a:t>
            </a:r>
            <a:endParaRPr lang="en-US" sz="1600" dirty="0">
              <a:solidFill>
                <a:schemeClr val="bg1"/>
              </a:solidFill>
            </a:endParaRPr>
          </a:p>
          <a:p>
            <a:pPr lvl="0"/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7310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700" y="178594"/>
            <a:ext cx="8520600" cy="841800"/>
          </a:xfrm>
        </p:spPr>
        <p:txBody>
          <a:bodyPr/>
          <a:lstStyle/>
          <a:p>
            <a:r>
              <a:rPr lang="en-US" dirty="0" smtClean="0"/>
              <a:t>Street Cred: Academics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11701" y="1318045"/>
            <a:ext cx="50640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600" dirty="0" smtClean="0"/>
              <a:t>Anthropology M.A., University of Hawaii</a:t>
            </a:r>
          </a:p>
          <a:p>
            <a:pPr lvl="0"/>
            <a:endParaRPr lang="en-US" sz="1600" dirty="0" smtClean="0"/>
          </a:p>
          <a:p>
            <a:pPr lvl="0"/>
            <a:r>
              <a:rPr lang="en-US" sz="1600" dirty="0"/>
              <a:t> </a:t>
            </a:r>
            <a:r>
              <a:rPr lang="en-US" sz="1600" dirty="0" smtClean="0"/>
              <a:t>   - Thesis</a:t>
            </a:r>
            <a:r>
              <a:rPr lang="en-US" sz="1600" dirty="0"/>
              <a:t> </a:t>
            </a:r>
            <a:r>
              <a:rPr lang="en-US" sz="1600" dirty="0" smtClean="0"/>
              <a:t>on Okinawan Heritage </a:t>
            </a:r>
          </a:p>
          <a:p>
            <a:pPr lvl="0"/>
            <a:endParaRPr lang="en-US" sz="1600" dirty="0" smtClean="0"/>
          </a:p>
          <a:p>
            <a:pPr lvl="0"/>
            <a:endParaRPr lang="en-US" sz="1600" dirty="0"/>
          </a:p>
          <a:p>
            <a:pPr lvl="0"/>
            <a:endParaRPr lang="en-US" sz="1600" dirty="0" smtClean="0"/>
          </a:p>
          <a:p>
            <a:pPr lvl="0"/>
            <a:r>
              <a:rPr lang="en-US" sz="1600" dirty="0" smtClean="0"/>
              <a:t>Anthropology PhD </a:t>
            </a:r>
            <a:r>
              <a:rPr lang="en-US" sz="1600" dirty="0"/>
              <a:t>(</a:t>
            </a:r>
            <a:r>
              <a:rPr lang="en-US" sz="1600" dirty="0" smtClean="0"/>
              <a:t>currently), University </a:t>
            </a:r>
            <a:r>
              <a:rPr lang="en-US" sz="1600" dirty="0"/>
              <a:t>of </a:t>
            </a:r>
            <a:r>
              <a:rPr lang="en-US" sz="1600" dirty="0" smtClean="0"/>
              <a:t>Melbourne</a:t>
            </a:r>
          </a:p>
          <a:p>
            <a:pPr lvl="0"/>
            <a:endParaRPr lang="en-US" sz="1600" dirty="0"/>
          </a:p>
          <a:p>
            <a:pPr lvl="0"/>
            <a:r>
              <a:rPr lang="en-US" sz="1600" dirty="0"/>
              <a:t> </a:t>
            </a:r>
            <a:r>
              <a:rPr lang="en-US" sz="1600" dirty="0" smtClean="0"/>
              <a:t>   - Topic: YOU GUYS!</a:t>
            </a:r>
            <a:endParaRPr lang="en-US" sz="1600" dirty="0"/>
          </a:p>
        </p:txBody>
      </p:sp>
      <p:pic>
        <p:nvPicPr>
          <p:cNvPr id="4" name="Picture 3" descr="tarama island on map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6841" y="1318045"/>
            <a:ext cx="3235459" cy="3547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9428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title"/>
          </p:nvPr>
        </p:nvSpPr>
        <p:spPr>
          <a:xfrm>
            <a:off x="1421700" y="164639"/>
            <a:ext cx="6300600" cy="623276"/>
          </a:xfrm>
          <a:prstGeom prst="rect">
            <a:avLst/>
          </a:prstGeom>
          <a:solidFill>
            <a:schemeClr val="tx1"/>
          </a:solidFill>
        </p:spPr>
        <p:txBody>
          <a:bodyPr lIns="91425" tIns="91425" rIns="91425" bIns="91425" anchor="t" anchorCtr="0">
            <a:noAutofit/>
          </a:bodyPr>
          <a:lstStyle/>
          <a:p>
            <a:pPr lvl="0" algn="ctr"/>
            <a:r>
              <a:rPr lang="en-US" dirty="0" smtClean="0">
                <a:solidFill>
                  <a:srgbClr val="FFFFFF"/>
                </a:solidFill>
              </a:rPr>
              <a:t>But isn’t this anthropology?</a:t>
            </a:r>
            <a:endParaRPr lang="en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700" y="262866"/>
            <a:ext cx="8520600" cy="841800"/>
          </a:xfrm>
        </p:spPr>
        <p:txBody>
          <a:bodyPr/>
          <a:lstStyle/>
          <a:p>
            <a:r>
              <a:rPr lang="en-US" sz="2800" dirty="0" smtClean="0"/>
              <a:t>So how do digital nomads fit in?</a:t>
            </a:r>
            <a:endParaRPr lang="en-US" sz="2800" dirty="0"/>
          </a:p>
        </p:txBody>
      </p:sp>
      <p:pic>
        <p:nvPicPr>
          <p:cNvPr id="3" name="Picture 2" descr="dojo-image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089" y="1104665"/>
            <a:ext cx="3473349" cy="3473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6969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700" y="281021"/>
            <a:ext cx="8520600" cy="841800"/>
          </a:xfrm>
        </p:spPr>
        <p:txBody>
          <a:bodyPr/>
          <a:lstStyle/>
          <a:p>
            <a:r>
              <a:rPr lang="en-US" sz="2800" dirty="0" smtClean="0"/>
              <a:t>My Research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634979" y="1325735"/>
            <a:ext cx="8024515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u="sng" dirty="0" smtClean="0"/>
              <a:t>Central Research Question</a:t>
            </a:r>
            <a:r>
              <a:rPr lang="en-US" sz="1800" dirty="0" smtClean="0"/>
              <a:t>: </a:t>
            </a:r>
          </a:p>
          <a:p>
            <a:endParaRPr lang="en-US" sz="1800" dirty="0"/>
          </a:p>
          <a:p>
            <a:r>
              <a:rPr lang="en-US" sz="1800" dirty="0" smtClean="0"/>
              <a:t>	How does “location independence” affect identity and relationships?</a:t>
            </a:r>
          </a:p>
          <a:p>
            <a:endParaRPr lang="en-US" sz="1800" dirty="0"/>
          </a:p>
          <a:p>
            <a:r>
              <a:rPr lang="en-US" sz="1800" u="sng" dirty="0" smtClean="0"/>
              <a:t>Duration</a:t>
            </a:r>
            <a:r>
              <a:rPr lang="en-US" sz="1800" dirty="0" smtClean="0"/>
              <a:t>: </a:t>
            </a:r>
          </a:p>
          <a:p>
            <a:r>
              <a:rPr lang="en-US" sz="1800" dirty="0"/>
              <a:t>	</a:t>
            </a:r>
            <a:r>
              <a:rPr lang="en-US" sz="1800" dirty="0" smtClean="0"/>
              <a:t>1 year collecting data</a:t>
            </a:r>
          </a:p>
          <a:p>
            <a:r>
              <a:rPr lang="en-US" sz="1800" dirty="0"/>
              <a:t>	</a:t>
            </a:r>
            <a:r>
              <a:rPr lang="en-US" sz="1800" dirty="0" smtClean="0"/>
              <a:t>1 year analyzing and writing dissertation</a:t>
            </a:r>
          </a:p>
        </p:txBody>
      </p:sp>
    </p:spTree>
    <p:extLst>
      <p:ext uri="{BB962C8B-B14F-4D97-AF65-F5344CB8AC3E}">
        <p14:creationId xmlns:p14="http://schemas.microsoft.com/office/powerpoint/2010/main" val="33119658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“Digital Nomad” popularity</a:t>
            </a:r>
            <a:endParaRPr lang="en-US" dirty="0"/>
          </a:p>
        </p:txBody>
      </p:sp>
      <p:pic>
        <p:nvPicPr>
          <p:cNvPr id="4" name="Picture 3" descr="google trends - digital nomad (june 2016)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807" y="1208134"/>
            <a:ext cx="7733462" cy="30538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56310" y="4290773"/>
            <a:ext cx="27828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Screenshot from Google Trends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7561672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311700" y="401710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i="1" dirty="0" smtClean="0"/>
              <a:t>Digital Nomad</a:t>
            </a:r>
            <a:endParaRPr lang="en" i="1" dirty="0"/>
          </a:p>
        </p:txBody>
      </p:sp>
      <p:pic>
        <p:nvPicPr>
          <p:cNvPr id="62" name="Shape 62" descr="digital-nomad-book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6880" y="1161825"/>
            <a:ext cx="2159050" cy="33562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3116104" y="1161825"/>
            <a:ext cx="508138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800" dirty="0" smtClean="0"/>
              <a:t>1997 book</a:t>
            </a:r>
          </a:p>
          <a:p>
            <a:pPr marL="285750" indent="-285750">
              <a:buFont typeface="Arial"/>
              <a:buChar char="•"/>
            </a:pPr>
            <a:endParaRPr lang="en-US" sz="1800" dirty="0"/>
          </a:p>
          <a:p>
            <a:pPr marL="285750" indent="-285750">
              <a:buFont typeface="Arial"/>
              <a:buChar char="•"/>
            </a:pPr>
            <a:r>
              <a:rPr lang="en-US" sz="1800" dirty="0" smtClean="0"/>
              <a:t>Computer Scientist</a:t>
            </a:r>
          </a:p>
          <a:p>
            <a:pPr marL="285750" indent="-285750">
              <a:buFont typeface="Arial"/>
              <a:buChar char="•"/>
            </a:pPr>
            <a:endParaRPr lang="en-US" sz="1800" dirty="0"/>
          </a:p>
          <a:p>
            <a:pPr marL="285750" indent="-285750">
              <a:buFont typeface="Arial"/>
              <a:buChar char="•"/>
            </a:pPr>
            <a:r>
              <a:rPr lang="en-US" sz="1800" dirty="0" smtClean="0"/>
              <a:t>Focus on likely technological advances of the next 10 years</a:t>
            </a:r>
          </a:p>
          <a:p>
            <a:pPr marL="285750" indent="-285750">
              <a:buFont typeface="Arial"/>
              <a:buChar char="•"/>
            </a:pPr>
            <a:endParaRPr lang="en-US" sz="1800" dirty="0"/>
          </a:p>
          <a:p>
            <a:pPr marL="285750" indent="-285750">
              <a:buFont typeface="Arial"/>
              <a:buChar char="•"/>
            </a:pPr>
            <a:r>
              <a:rPr lang="en-US" sz="1800" dirty="0" smtClean="0"/>
              <a:t>Short term prediction: people will be remote working while traveling soon</a:t>
            </a:r>
          </a:p>
          <a:p>
            <a:pPr marL="285750" indent="-285750">
              <a:buFont typeface="Arial"/>
              <a:buChar char="•"/>
            </a:pPr>
            <a:endParaRPr lang="en-US" sz="1800" dirty="0"/>
          </a:p>
          <a:p>
            <a:pPr marL="285750" indent="-285750">
              <a:buFont typeface="Arial"/>
              <a:buChar char="•"/>
            </a:pPr>
            <a:r>
              <a:rPr lang="en-US" sz="1800" dirty="0" smtClean="0"/>
              <a:t>Long term prediction: interest-based tribes of digital nomads will replace nation states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1607</TotalTime>
  <Words>716</Words>
  <Application>Microsoft Macintosh PowerPoint</Application>
  <PresentationFormat>On-screen Show (16:9)</PresentationFormat>
  <Paragraphs>145</Paragraphs>
  <Slides>24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simple-light-2</vt:lpstr>
      <vt:lpstr>An Academic Perspective on Mobility – Capital, Power, and Belonging</vt:lpstr>
      <vt:lpstr>Our Agenda</vt:lpstr>
      <vt:lpstr>Street Cred: Digital Nomad</vt:lpstr>
      <vt:lpstr>Street Cred: Academics</vt:lpstr>
      <vt:lpstr>But isn’t this anthropology?</vt:lpstr>
      <vt:lpstr>So how do digital nomads fit in?</vt:lpstr>
      <vt:lpstr>My Research</vt:lpstr>
      <vt:lpstr>“Digital Nomad” popularity</vt:lpstr>
      <vt:lpstr>Digital Nomad</vt:lpstr>
      <vt:lpstr>Digital Nomad</vt:lpstr>
      <vt:lpstr>Location Independence</vt:lpstr>
      <vt:lpstr>Location Independence</vt:lpstr>
      <vt:lpstr>Location Independence</vt:lpstr>
      <vt:lpstr>Digital Nomad: master of time and space</vt:lpstr>
      <vt:lpstr>Digital Nomad: master of time and space</vt:lpstr>
      <vt:lpstr>What is mobility?</vt:lpstr>
      <vt:lpstr>Mobility as Capital: Is it capital?</vt:lpstr>
      <vt:lpstr>Mobility as Capital: Spending and Accumulation</vt:lpstr>
      <vt:lpstr>Mobility as Capital: “Location Independence” vs. “Digital Nomad”</vt:lpstr>
      <vt:lpstr>Mobility as Power</vt:lpstr>
      <vt:lpstr>Mobility as belonging</vt:lpstr>
      <vt:lpstr>      Mobility on the</vt:lpstr>
      <vt:lpstr>Concluding Thoughts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Locating “Location Independence”:  the negotiation of digital nomad identity</dc:title>
  <cp:lastModifiedBy>Sean C</cp:lastModifiedBy>
  <cp:revision>43</cp:revision>
  <dcterms:modified xsi:type="dcterms:W3CDTF">2017-05-22T01:37:52Z</dcterms:modified>
</cp:coreProperties>
</file>